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82" r:id="rId3"/>
    <p:sldId id="283" r:id="rId4"/>
    <p:sldId id="284" r:id="rId5"/>
    <p:sldId id="265" r:id="rId6"/>
    <p:sldId id="262" r:id="rId7"/>
    <p:sldId id="269" r:id="rId8"/>
    <p:sldId id="270" r:id="rId9"/>
    <p:sldId id="273" r:id="rId10"/>
    <p:sldId id="276" r:id="rId11"/>
    <p:sldId id="274" r:id="rId12"/>
    <p:sldId id="267" r:id="rId13"/>
    <p:sldId id="272" r:id="rId14"/>
    <p:sldId id="277" r:id="rId15"/>
    <p:sldId id="271" r:id="rId16"/>
    <p:sldId id="278" r:id="rId17"/>
    <p:sldId id="279" r:id="rId18"/>
    <p:sldId id="280" r:id="rId19"/>
    <p:sldId id="281" r:id="rId20"/>
    <p:sldId id="25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2D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3545" autoAdjust="0"/>
    <p:restoredTop sz="96404" autoAdjust="0"/>
  </p:normalViewPr>
  <p:slideViewPr>
    <p:cSldViewPr snapToGrid="0">
      <p:cViewPr varScale="1">
        <p:scale>
          <a:sx n="85" d="100"/>
          <a:sy n="85" d="100"/>
        </p:scale>
        <p:origin x="-123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48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43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840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56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92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034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45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044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6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3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947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B77FD-39D8-4797-A4F1-35DE8F90505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6DCC5-59AD-4C2E-AFC8-D384D46984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93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tatic.tildacdn.com/tild6631-6533-4137-b738-383431356261/imgonlinecomuaResiz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5810" y="605790"/>
            <a:ext cx="59207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4400" b="1" kern="0" dirty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Жители </a:t>
            </a:r>
            <a:r>
              <a:rPr lang="ru-RU" sz="4400" b="1" kern="0" dirty="0" smtClean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севера</a:t>
            </a:r>
          </a:p>
          <a:p>
            <a:pPr lvl="0" algn="ctr">
              <a:defRPr/>
            </a:pPr>
            <a:r>
              <a:rPr lang="ru-RU" sz="4400" b="1" kern="0" dirty="0" smtClean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(ханты</a:t>
            </a:r>
            <a:r>
              <a:rPr lang="ru-RU" sz="4400" kern="0" dirty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 </a:t>
            </a:r>
            <a:r>
              <a:rPr lang="ru-RU" sz="4400" kern="0" dirty="0" smtClean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и манси</a:t>
            </a:r>
            <a:r>
              <a:rPr lang="ru-RU" sz="4400" b="1" kern="0" dirty="0" smtClean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)</a:t>
            </a:r>
            <a:endParaRPr lang="ru-RU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0680" y="5031351"/>
            <a:ext cx="370332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/>
            <a:r>
              <a:rPr lang="ru-RU" sz="2000" b="1" smtClean="0">
                <a:ln/>
                <a:solidFill>
                  <a:srgbClr val="002060"/>
                </a:solidFill>
                <a:latin typeface="Trebuchet MS"/>
              </a:rPr>
              <a:t>Подготовили:А.В.Саликаева</a:t>
            </a:r>
            <a:endParaRPr lang="ru-RU" sz="2000" b="1" dirty="0" smtClean="0">
              <a:ln/>
              <a:solidFill>
                <a:srgbClr val="002060"/>
              </a:solidFill>
              <a:latin typeface="Trebuchet MS"/>
            </a:endParaRPr>
          </a:p>
          <a:p>
            <a:pPr lvl="0"/>
            <a:r>
              <a:rPr lang="ru-RU" sz="2000" b="1" dirty="0" smtClean="0">
                <a:ln/>
                <a:solidFill>
                  <a:srgbClr val="002060"/>
                </a:solidFill>
                <a:latin typeface="Trebuchet MS"/>
              </a:rPr>
              <a:t>                     </a:t>
            </a:r>
          </a:p>
          <a:p>
            <a:pPr lvl="0"/>
            <a:r>
              <a:rPr lang="ru-RU" sz="2000" b="1" dirty="0" smtClean="0">
                <a:ln/>
                <a:solidFill>
                  <a:srgbClr val="002060"/>
                </a:solidFill>
                <a:latin typeface="Trebuchet MS"/>
              </a:rPr>
              <a:t> </a:t>
            </a:r>
          </a:p>
        </p:txBody>
      </p:sp>
      <p:pic>
        <p:nvPicPr>
          <p:cNvPr id="5" name="Рисунок 5" descr="hant-mans_m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3838" y="160019"/>
            <a:ext cx="2174422" cy="228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762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717209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428177"/>
            <a:ext cx="844390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Плетение из травы, </a:t>
            </a:r>
          </a:p>
          <a:p>
            <a:r>
              <a:rPr lang="ru-RU" sz="32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 камыша, прутьев</a:t>
            </a:r>
          </a:p>
          <a:p>
            <a:pPr algn="ctr"/>
            <a:endParaRPr lang="ru-RU" sz="32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indent="5200650"/>
            <a:r>
              <a:rPr lang="ru-RU" sz="32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Изготовление </a:t>
            </a:r>
          </a:p>
          <a:p>
            <a:pPr indent="5200650"/>
            <a:r>
              <a:rPr lang="ru-RU" sz="32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берестяных </a:t>
            </a:r>
          </a:p>
          <a:p>
            <a:pPr indent="5200650"/>
            <a:r>
              <a:rPr lang="ru-RU" sz="32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изделий</a:t>
            </a:r>
          </a:p>
        </p:txBody>
      </p:sp>
      <p:pic>
        <p:nvPicPr>
          <p:cNvPr id="17410" name="Picture 2" descr="http://cultinfo.ru/upload/resize_cache/medialibrary/d71/1024_682_111ad28d1b4ae8a55ab0bddcc9dc9c563/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7000" y="3566160"/>
            <a:ext cx="4428829" cy="29496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www.astrobl.ru/sites/default/files/styles/large_news/public/images/teasers/izdeliya_iz_chakan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39299" y="388620"/>
            <a:ext cx="3982719" cy="29870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8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262890"/>
            <a:ext cx="4438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Кузнечное дело</a:t>
            </a:r>
          </a:p>
        </p:txBody>
      </p:sp>
      <p:pic>
        <p:nvPicPr>
          <p:cNvPr id="19458" name="Picture 2" descr="https://uploads.mentor.by/ads/aa10495a-9896-43a7-8e80-5110d5b3c0fe/ad_cover/d1c8f9f35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77690" y="181622"/>
            <a:ext cx="4413866" cy="2942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pbs.twimg.com/media/Dg1N-KLU0AEvqGW.jpg:larg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9818" y="3429000"/>
            <a:ext cx="4489998" cy="30868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67405" y="4149090"/>
            <a:ext cx="1771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Охота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11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204" y="323850"/>
            <a:ext cx="849060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Жилища: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(зимние)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(в остальное время года)-переносные, облегченные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поселения были больше, чем летние, в них проживала основная масса людей. Летние состояли из нескольких семей, занимающихся совместным промыслом. </a:t>
            </a:r>
          </a:p>
          <a:p>
            <a:pPr algn="just"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Тундровые оленеводы жили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чумах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покрытых шкурами животных.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Охотники на зимовье строили срубные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лесу.</a:t>
            </a:r>
          </a:p>
        </p:txBody>
      </p:sp>
    </p:spTree>
    <p:extLst>
      <p:ext uri="{BB962C8B-B14F-4D97-AF65-F5344CB8AC3E}">
        <p14:creationId xmlns:p14="http://schemas.microsoft.com/office/powerpoint/2010/main" xmlns="" val="7227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lanetofhotels.com/blog/wp-content/uploads/CHu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34890" y="0"/>
            <a:ext cx="40919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Чум зимний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15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rusdialog.ru/images/news/ba8268ea15ebaadee5c0597b3d14882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9344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20640" y="0"/>
            <a:ext cx="4023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Чум летний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5379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hoto.thebestofrussia.ru/138314/80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" y="0"/>
            <a:ext cx="9163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1970" y="5934670"/>
            <a:ext cx="4812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Изба охотника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532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38615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Лабаз (склад)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хранят продукты питания, зимнюю одежду, инструменты, домашнюю утварь. Высокие ножки-сваи защищают содержимое лабаза от зверей и грызунов. Лабаз хорошо проветривается, под ним  не задерживается снег, поэтому одежда и продукты могли храниться долгое время. </a:t>
            </a:r>
          </a:p>
        </p:txBody>
      </p:sp>
      <p:pic>
        <p:nvPicPr>
          <p:cNvPr id="24598" name="Picture 22" descr="http://www.esosedi.ru/fiber/219812/fit/1400x1000/labaz_sklad_dlya_hraneniya_produktov_narodov_hantyi_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588770" y="2569220"/>
            <a:ext cx="6084156" cy="4014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566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38615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Одежда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туники длиной ниже колена с капюшоном. Их шьют мехом внутрь. На ногах - кисы или унты. Кисы шьются мехом наружу, а унты — внутрь.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264485" y="6044894"/>
            <a:ext cx="2903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Малица 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(зимняя мужская)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93387" y="5944857"/>
            <a:ext cx="3898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Паница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(зимняя женская)</a:t>
            </a:r>
            <a:endParaRPr lang="ru-RU" dirty="0"/>
          </a:p>
        </p:txBody>
      </p:sp>
      <p:pic>
        <p:nvPicPr>
          <p:cNvPr id="24594" name="Picture 18" descr="https://ds04.infourok.ru/uploads/ex/12e1/000d45c8-122d86a3/img5.jpg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95998B"/>
              </a:clrFrom>
              <a:clrTo>
                <a:srgbClr val="95998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639452" y="1800377"/>
            <a:ext cx="3886201" cy="5054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39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38615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Домашняя утварь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изготовлялась почти исключительно из местных материалов. В таежной зоне каждая семья имела множество берестяных ёмкостей разной формы и назначения: плоскодонные сосуды, кузова, коробки, табакерки и т.д. Их изготовляли женщины. Мужские поделки были из дерева - блюда, ступы, кадушки, черепки, ложки, коробки, тарелки. </a:t>
            </a:r>
          </a:p>
        </p:txBody>
      </p:sp>
      <p:pic>
        <p:nvPicPr>
          <p:cNvPr id="8" name="Picture 3" descr="C:\Documents and Settings\All Users\Документы\БЫТ Ханты Ннцы\фото Казымского музея\2.ОТКРЫТИЕ ВЫСТАВОЧНОГО ЗАЛА\P30501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8886" y="3188971"/>
            <a:ext cx="4593892" cy="343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 descr="C:\Documents and Settings\5\Рабочий стол\Toru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1346" y="3132227"/>
            <a:ext cx="3409754" cy="3494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5478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38615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Праздники и обычаи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 и манси считают ворону покровительницей женщин и детей и посвящают ей специальный праздник – Вороний день, который празднуют 7 апреля.  Цель праздника – стремление к благополучию семьи, в первую  очередь детей. Во время праздника на краю деревни делали жертвоприношение этой птице: на стол ставили горячие кашу и чай, от которых шел пар. Сюда могли прийти только маленькие девочки и старушки</a:t>
            </a:r>
          </a:p>
        </p:txBody>
      </p:sp>
      <p:pic>
        <p:nvPicPr>
          <p:cNvPr id="7" name="Picture 3" descr="C:\Documents and Settings\5\Рабочий стол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1304" y="2754630"/>
            <a:ext cx="4357846" cy="2691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3" descr="C:\Documents and Settings\5\Рабочий стол\251680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17652" y="3280410"/>
            <a:ext cx="4103438" cy="28917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-58128" y="596321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кланялись дереву и молились о благополучии семьи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39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 descr="article1535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9223" y="3823335"/>
            <a:ext cx="2516187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65810" y="605790"/>
            <a:ext cx="59207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sz="1200" b="1" kern="0" dirty="0" smtClean="0">
              <a:ln w="31550" cmpd="sng">
                <a:gradFill>
                  <a:gsLst>
                    <a:gs pos="25000">
                      <a:srgbClr val="4E67C8">
                        <a:shade val="25000"/>
                        <a:satMod val="190000"/>
                      </a:srgbClr>
                    </a:gs>
                    <a:gs pos="80000">
                      <a:srgbClr val="4E67C8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39700">
                  <a:srgbClr val="4E67C8">
                    <a:satMod val="175000"/>
                    <a:alpha val="40000"/>
                  </a:srgb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rebuchet M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0680" y="5031351"/>
            <a:ext cx="370332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/>
            <a:endParaRPr lang="ru-RU" sz="2000" b="1" dirty="0" smtClean="0">
              <a:ln/>
              <a:solidFill>
                <a:srgbClr val="002060"/>
              </a:solidFill>
              <a:latin typeface="Trebuchet MS"/>
            </a:endParaRPr>
          </a:p>
          <a:p>
            <a:pPr lvl="0"/>
            <a:r>
              <a:rPr lang="ru-RU" sz="2000" b="1" dirty="0" smtClean="0">
                <a:ln/>
                <a:solidFill>
                  <a:srgbClr val="002060"/>
                </a:solidFill>
                <a:latin typeface="Trebuchet MS"/>
              </a:rPr>
              <a:t> </a:t>
            </a:r>
          </a:p>
        </p:txBody>
      </p:sp>
      <p:pic>
        <p:nvPicPr>
          <p:cNvPr id="5" name="Рисунок 5" descr="hant-mans_m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6678" y="697229"/>
            <a:ext cx="2174422" cy="228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7210" y="194311"/>
            <a:ext cx="632079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Округ в котором мы живем называется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Ханты-Мансийский автономный округ –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Югра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История нашего округа началась очень давно. Древнее название нашего округа –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ЮГРА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уг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- вода,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- народ).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Большие города нашего округа -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Сургут, Нефтеюганск, Ханты-Мансийск, Нижневартовск,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Когалым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Мегион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Нягань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Покачи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гербе изображена фигура птицы,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символ "Кат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ухуп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вой" (двуглавая птица) в поле рассеченного лазоревого (синего, голубого) и зеленого щита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Птица изображена в виде парно расположенных, совмещенных хвостами мифических птиц. Своими крыльями птицы поддерживают восходящее солнце,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Корона, выполненная в форме рогов олицетворяет основное занятие коренного населения - оленеводство. Хвойные ветви являются символом флоры региона.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Синий цвет символизирует красоту и величие, зелёный цвет обозначает жизнь, белый цвет обозначает снега.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2762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ge.pic2.me/upload/959/55a012193da7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9859" y="3064086"/>
            <a:ext cx="8338456" cy="2123658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lvl="0" algn="ctr"/>
            <a:r>
              <a:rPr lang="ru-RU" sz="6600" b="1" dirty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Спасибо </a:t>
            </a:r>
            <a:br>
              <a:rPr lang="ru-RU" sz="6600" b="1" dirty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</a:br>
            <a:r>
              <a:rPr lang="ru-RU" sz="6600" b="1" dirty="0">
                <a:ln w="31550" cmpd="sng">
                  <a:gradFill>
                    <a:gsLst>
                      <a:gs pos="25000">
                        <a:srgbClr val="4E67C8">
                          <a:shade val="25000"/>
                          <a:satMod val="190000"/>
                        </a:srgbClr>
                      </a:gs>
                      <a:gs pos="80000">
                        <a:srgbClr val="4E67C8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4E67C8">
                      <a:satMod val="175000"/>
                      <a:alpha val="40000"/>
                    </a:srgb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rebuchet MS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4038473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810" y="605790"/>
            <a:ext cx="59207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sz="1200" b="1" kern="0" dirty="0" smtClean="0">
              <a:ln w="31550" cmpd="sng">
                <a:gradFill>
                  <a:gsLst>
                    <a:gs pos="25000">
                      <a:srgbClr val="4E67C8">
                        <a:shade val="25000"/>
                        <a:satMod val="190000"/>
                      </a:srgbClr>
                    </a:gs>
                    <a:gs pos="80000">
                      <a:srgbClr val="4E67C8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39700">
                  <a:srgbClr val="4E67C8">
                    <a:satMod val="175000"/>
                    <a:alpha val="40000"/>
                  </a:srgb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rebuchet M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0680" y="5031351"/>
            <a:ext cx="370332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/>
            <a:endParaRPr lang="ru-RU" sz="2000" b="1" dirty="0" smtClean="0">
              <a:ln/>
              <a:solidFill>
                <a:srgbClr val="002060"/>
              </a:solidFill>
              <a:latin typeface="Trebuchet MS"/>
            </a:endParaRPr>
          </a:p>
          <a:p>
            <a:pPr lvl="0"/>
            <a:r>
              <a:rPr lang="ru-RU" sz="2000" b="1" dirty="0" smtClean="0">
                <a:ln/>
                <a:solidFill>
                  <a:srgbClr val="002060"/>
                </a:solidFill>
                <a:latin typeface="Trebuchet MS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910" y="491491"/>
            <a:ext cx="5852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Разнообразен растительный и животный мир </a:t>
            </a:r>
            <a:r>
              <a:rPr lang="ru-RU" sz="2800" b="1" spc="50" dirty="0" err="1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Югры</a:t>
            </a:r>
            <a:r>
              <a:rPr lang="ru-RU" sz="2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  <p:pic>
        <p:nvPicPr>
          <p:cNvPr id="9" name="Picture 9" descr="животное (4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1668780"/>
            <a:ext cx="2920067" cy="2190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10" descr="животное (9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75020" y="1698044"/>
            <a:ext cx="3018155" cy="2264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животное (61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759" y="4286249"/>
            <a:ext cx="3034746" cy="22767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Содержимое 12" descr="животное (77)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79783" y="4320540"/>
            <a:ext cx="3072130" cy="23040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 descr="животное (144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223260" y="2457450"/>
            <a:ext cx="2766060" cy="3040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2762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810" y="605790"/>
            <a:ext cx="59207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sz="1200" b="1" kern="0" dirty="0" smtClean="0">
              <a:ln w="31550" cmpd="sng">
                <a:gradFill>
                  <a:gsLst>
                    <a:gs pos="25000">
                      <a:srgbClr val="4E67C8">
                        <a:shade val="25000"/>
                        <a:satMod val="190000"/>
                      </a:srgbClr>
                    </a:gs>
                    <a:gs pos="80000">
                      <a:srgbClr val="4E67C8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39700">
                  <a:srgbClr val="4E67C8">
                    <a:satMod val="175000"/>
                    <a:alpha val="40000"/>
                  </a:srgb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rebuchet M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0680" y="5031351"/>
            <a:ext cx="370332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/>
            <a:endParaRPr lang="ru-RU" sz="2000" b="1" dirty="0" smtClean="0">
              <a:ln/>
              <a:solidFill>
                <a:srgbClr val="002060"/>
              </a:solidFill>
              <a:latin typeface="Trebuchet MS"/>
            </a:endParaRPr>
          </a:p>
          <a:p>
            <a:pPr lvl="0"/>
            <a:r>
              <a:rPr lang="ru-RU" sz="2000" b="1" dirty="0" smtClean="0">
                <a:ln/>
                <a:solidFill>
                  <a:srgbClr val="002060"/>
                </a:solidFill>
                <a:latin typeface="Trebuchet MS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910" y="491491"/>
            <a:ext cx="585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Дары природы нашего округа</a:t>
            </a:r>
            <a:endParaRPr lang="ru-RU" sz="2800" dirty="0"/>
          </a:p>
        </p:txBody>
      </p:sp>
      <p:pic>
        <p:nvPicPr>
          <p:cNvPr id="14" name="Содержимое 6" descr="P81202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7260" y="1131547"/>
            <a:ext cx="3565843" cy="26740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Содержимое 7" descr="P812029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16010" y="1142999"/>
            <a:ext cx="3758089" cy="2708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Содержимое 9" descr="P812027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1034" y="4091940"/>
            <a:ext cx="3622384" cy="25774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Содержимое 11" descr="P812026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83480" y="4160673"/>
            <a:ext cx="3731895" cy="2548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2762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8029554" cy="8801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Коренные жители севера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060" y="721365"/>
            <a:ext cx="80124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 и манси – это два северных  народа, близких по культуре и языку. Проживают в основном на территории Ханты-Мансийского АО. Разговаривают на хантыйском (остяцком) языке.</a:t>
            </a:r>
          </a:p>
        </p:txBody>
      </p:sp>
      <p:pic>
        <p:nvPicPr>
          <p:cNvPr id="6" name="Picture 4" descr="https://avatars.mds.yandex.net/get-pdb/1499025/071da45c-ea94-40dd-a773-628832c05ba6/s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60" y="2294391"/>
            <a:ext cx="5346584" cy="40099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spb.rgo.ru/files/2015/02/IMG_299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61" y="2308860"/>
            <a:ext cx="2648749" cy="3980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240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6392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Основные виды занятий: </a:t>
            </a: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Оленеводство</a:t>
            </a:r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10" descr="https://archive.komiinform.ru/content/news/images/131447/lg_27746051_MG_9105_Edit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45770" y="1317849"/>
            <a:ext cx="8309570" cy="37132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00164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Олень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всё. Нет в олене ничего, что не использовалось бы. Мясо съедается. Из шкур шьют тёплую одежду и обувь, покрытия для чумов.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1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26530" y="4847480"/>
            <a:ext cx="2017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Охота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F:\Козин И.А\тундра2 00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1185631">
            <a:off x="619972" y="628410"/>
            <a:ext cx="3113589" cy="2241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9" name="Picture 2" descr="C:\Documents and Settings\5\Рабочий стол\Фото\фото-работа\фото животные из презентаций\Рисунок12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345914">
            <a:off x="4730438" y="477159"/>
            <a:ext cx="3841618" cy="2881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3" descr="из скрадка (15)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1099" y="3429000"/>
            <a:ext cx="4759581" cy="30584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9826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Picture 14" descr="http://www.snowmobile.pripolar.ru/file/oblozhka_na_foto/medvegiy-prazdnik/4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9258259" cy="68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89933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Рыболовство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Рыба – основа рациона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северных народов.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1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96392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-167166"/>
            <a:ext cx="8664519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Традиционными ремеслами для </a:t>
            </a:r>
            <a:r>
              <a:rPr lang="ru-RU" sz="4800" b="1" spc="50" dirty="0" err="1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хантов</a:t>
            </a:r>
            <a:r>
              <a:rPr lang="ru-RU" sz="48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являются:</a:t>
            </a: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pPr algn="ctr"/>
            <a:endParaRPr lang="ru-RU" sz="4800" b="1" spc="50" dirty="0" smtClean="0">
              <a:ln w="9525" cmpd="sng">
                <a:solidFill>
                  <a:srgbClr val="5B9BD5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Calibri Light" panose="020F0302020204030204"/>
            </a:endParaRPr>
          </a:p>
          <a:p>
            <a: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Calibri Light" panose="020F0302020204030204"/>
              </a:rPr>
              <a:t/>
            </a:r>
            <a:b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Calibri Light" panose="020F0302020204030204"/>
              </a:rPr>
            </a:br>
            <a: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Резьба по кости, </a:t>
            </a:r>
          </a:p>
          <a:p>
            <a:r>
              <a:rPr lang="ru-RU" sz="3600" b="1" spc="5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pc="5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     дереву</a:t>
            </a:r>
          </a:p>
        </p:txBody>
      </p:sp>
      <p:pic>
        <p:nvPicPr>
          <p:cNvPr id="20482" name="Picture 2" descr="https://www.culture.ru/storage/images/200885bb2b5ae6940cc61ec949af61aa/652177124a3ffa6aca8b51abc43ddf7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65760" y="1658872"/>
            <a:ext cx="4537075" cy="2655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www.neizvestniy-geniy.ru/images/works/photo/2014/02/1118494_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17764" y="3097530"/>
            <a:ext cx="3838832" cy="2663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337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</TotalTime>
  <Words>455</Words>
  <Application>Microsoft Office PowerPoint</Application>
  <PresentationFormat>Экран (4:3)</PresentationFormat>
  <Paragraphs>118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Коренные жители севера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HP</cp:lastModifiedBy>
  <cp:revision>57</cp:revision>
  <dcterms:created xsi:type="dcterms:W3CDTF">2019-10-24T15:39:51Z</dcterms:created>
  <dcterms:modified xsi:type="dcterms:W3CDTF">2026-02-04T13:48:52Z</dcterms:modified>
</cp:coreProperties>
</file>